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99" r:id="rId6"/>
    <p:sldId id="336" r:id="rId7"/>
    <p:sldId id="300" r:id="rId8"/>
    <p:sldId id="302" r:id="rId9"/>
    <p:sldId id="301" r:id="rId10"/>
    <p:sldId id="303" r:id="rId11"/>
    <p:sldId id="304" r:id="rId12"/>
    <p:sldId id="305" r:id="rId13"/>
    <p:sldId id="306" r:id="rId14"/>
    <p:sldId id="307" r:id="rId15"/>
    <p:sldId id="334" r:id="rId16"/>
    <p:sldId id="308" r:id="rId17"/>
    <p:sldId id="309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47"/>
    <p:restoredTop sz="94636"/>
  </p:normalViewPr>
  <p:slideViewPr>
    <p:cSldViewPr snapToGrid="0" snapToObjects="1">
      <p:cViewPr varScale="1">
        <p:scale>
          <a:sx n="88" d="100"/>
          <a:sy n="88" d="100"/>
        </p:scale>
        <p:origin x="6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image" Target="../media/image10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21.emf"/><Relationship Id="rId2" Type="http://schemas.openxmlformats.org/officeDocument/2006/relationships/image" Target="../media/image11.emf"/><Relationship Id="rId1" Type="http://schemas.openxmlformats.org/officeDocument/2006/relationships/image" Target="../media/image18.emf"/><Relationship Id="rId6" Type="http://schemas.openxmlformats.org/officeDocument/2006/relationships/image" Target="../media/image20.emf"/><Relationship Id="rId5" Type="http://schemas.openxmlformats.org/officeDocument/2006/relationships/image" Target="../media/image19.emf"/><Relationship Id="rId4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image" Target="../media/image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B5B6-5F6E-114C-9C97-1E253B1593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675073-DA2A-1142-B713-E9ACB5E30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6AE2D8-9818-E848-9D7A-D0173E95CF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3C3D92-6AA4-7946-AE8C-5BC4AE4C6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C1B0B1-7454-8246-971F-1A4F991E9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786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F0E97-9139-CD4C-92A7-1B9C83C2D0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4C5FF-7826-2444-B7F7-A90DC414AD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13AF87-51F8-6C46-8276-AF33B3668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E4BDD9-F3C2-CC47-945A-A79FCD081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54B5A5-54E3-8546-B82B-4F07E51B5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556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E60CDA-F24D-D046-9737-850085065F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8FD5A5-AC06-B240-B029-7083CBEFE7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0CA69-48CE-2C4B-ABAD-50EE0E23E9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442C70-DC12-3544-91E3-1EC60A4656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EA1AAD-C05D-6243-B84C-35A2C2AD7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4985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9FA6B05-C611-EF4D-A3BA-88AC3D3B117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7B2F1F2-4579-B348-941A-B1624522E29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6C4F66-A72B-D847-A707-D56E1DB604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2499BC-BA9F-AA40-BD8D-7470A4F8AA7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41496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44110DD-7C54-B14D-A611-90EFF2630B0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C2D4533-E326-CC40-8194-BCFEBD4CD0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3AA615B1-3977-504F-91EB-77D91849F6F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4E7C22-0DA3-E546-9CF2-4A49475CFA7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0179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3907-C9C4-3E4C-8BBB-BB8064848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753B3-80C9-3548-BBB7-9336B11088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8F6BF-4FA2-604F-B6BD-CEDB46BEF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D84AE-9572-D547-99A5-7FA00D1AD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24A98F-28CC-8349-8BED-488944B9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87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89AD6-48BC-2542-A77B-326918A8A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845946-EAB3-F94D-B62E-217F5EEE0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E95839-97EA-BE41-A8E5-D7B68AC56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A7D34-07AD-B048-85B0-523824DD9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D18375-786B-1E4E-9543-27B622A8C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665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8F932-A75B-BB40-89E8-1C1CBF6BA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3870F-728B-1E4C-9330-12D5300F31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788C1F-6EE3-B049-AB81-FDDC8D6AA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9DF4A-A1C9-E54A-B030-DCBE68E36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845A2-AE86-9F4A-A932-A0D305B4E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439114D-B4B7-E247-85F3-364662B29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8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12936C-8BDC-254A-A5B2-1D8D8E279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05B0A-ABF2-A14F-B7CD-99951D6EB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4E7DA2-5A31-9B42-82ED-92BA89347C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EFB161-0F91-814D-9D8A-3A3A15D01D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471793-B7A8-A546-83F4-A97507F7C8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8DD2B2-BED3-4048-904D-79AA5759F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48CE9E-5357-8C44-90BC-5F3CBC9D5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5B152F-2380-2040-A9EC-8198D3379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047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BB739-952E-784E-80A1-0B73EC39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A2B421-543B-C644-B85A-BC84EC13A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C5E507-4F61-4D4C-B813-968089C05D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E5517C-9565-DF45-AF46-8CB016A9A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146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A992DE-0E9C-C246-9FA1-1B91F2964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6905A4-90F8-F744-B10B-00981DC42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F7B7F5-BF7D-D14B-B411-8106CBC34D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89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E39D9E-02D4-E14B-B5DE-4C95CCF7C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0CC14-6CEF-EB4F-A08C-64D45A2153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FC9F7B-2D30-A340-BAB5-668E2F2B34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AC5A16-6977-EC48-83B9-C62DAB61EC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EEC06-0A23-3843-8EAA-B0E886E6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C5D44B-1D10-A241-B4ED-BA6C24C00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09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0EF32-D125-254C-A351-E4581BFA3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43E20-E447-A748-8C77-BB05313B27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7B5CD2-6F2F-0A40-91C3-FE12BEF369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50305-196E-3847-8F64-77A05C88D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6273FB-3624-A641-9B45-1355C79EB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5A3E71-6ABF-8746-9B8A-D2BE700EB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19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10BD722-4E99-AF41-859C-EB9001DD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EF633-2FA7-0946-9D9F-135B7F845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4853AA-2CC6-4D4B-A904-7B2D45350C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3650B-6291-EF4D-9006-F00ED024982A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3B2487-B207-D040-9E02-DEB921684F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2B4797-E2FA-E74D-A799-528A5972CD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1683C5-10B4-6C46-BC1B-5718052CED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72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13" Type="http://schemas.openxmlformats.org/officeDocument/2006/relationships/oleObject" Target="../embeddings/oleObject16.bin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image" Target="../media/image19.emf"/><Relationship Id="rId17" Type="http://schemas.openxmlformats.org/officeDocument/2006/relationships/image" Target="../media/image21.e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18.bin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15.bin"/><Relationship Id="rId5" Type="http://schemas.openxmlformats.org/officeDocument/2006/relationships/oleObject" Target="../embeddings/oleObject12.bin"/><Relationship Id="rId15" Type="http://schemas.openxmlformats.org/officeDocument/2006/relationships/oleObject" Target="../embeddings/oleObject17.bin"/><Relationship Id="rId10" Type="http://schemas.openxmlformats.org/officeDocument/2006/relationships/image" Target="../media/image13.emf"/><Relationship Id="rId4" Type="http://schemas.openxmlformats.org/officeDocument/2006/relationships/image" Target="../media/image18.emf"/><Relationship Id="rId9" Type="http://schemas.openxmlformats.org/officeDocument/2006/relationships/oleObject" Target="../embeddings/oleObject14.bin"/><Relationship Id="rId14" Type="http://schemas.openxmlformats.org/officeDocument/2006/relationships/image" Target="../media/image2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23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28.png"/><Relationship Id="rId4" Type="http://schemas.openxmlformats.org/officeDocument/2006/relationships/image" Target="../media/image2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e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1.e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3.emf"/><Relationship Id="rId4" Type="http://schemas.openxmlformats.org/officeDocument/2006/relationships/image" Target="../media/image10.emf"/><Relationship Id="rId9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8.bin"/><Relationship Id="rId7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AC25-65DA-F944-82A3-AFA25DBBCD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81943"/>
            <a:ext cx="9144000" cy="1028020"/>
          </a:xfrm>
        </p:spPr>
        <p:txBody>
          <a:bodyPr/>
          <a:lstStyle/>
          <a:p>
            <a:r>
              <a:rPr lang="en-US" b="1" dirty="0"/>
              <a:t>Enzyme and Growth Kinetics</a:t>
            </a:r>
          </a:p>
        </p:txBody>
      </p:sp>
    </p:spTree>
    <p:extLst>
      <p:ext uri="{BB962C8B-B14F-4D97-AF65-F5344CB8AC3E}">
        <p14:creationId xmlns:p14="http://schemas.microsoft.com/office/powerpoint/2010/main" val="4953290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>
            <a:extLst>
              <a:ext uri="{FF2B5EF4-FFF2-40B4-BE49-F238E27FC236}">
                <a16:creationId xmlns:a16="http://schemas.microsoft.com/office/drawing/2014/main" id="{C4B8A4BC-745F-6A4E-934C-3D63C0C0A57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/>
              <a:t>Comparison of the Two Approaches</a:t>
            </a:r>
          </a:p>
        </p:txBody>
      </p:sp>
      <p:graphicFrame>
        <p:nvGraphicFramePr>
          <p:cNvPr id="36866" name="Object 12">
            <a:extLst>
              <a:ext uri="{FF2B5EF4-FFF2-40B4-BE49-F238E27FC236}">
                <a16:creationId xmlns:a16="http://schemas.microsoft.com/office/drawing/2014/main" id="{F2CDECB9-C2C4-0044-8502-7C5A56E5A668}"/>
              </a:ext>
            </a:extLst>
          </p:cNvPr>
          <p:cNvGraphicFramePr>
            <a:graphicFrameLocks noChangeAspect="1"/>
          </p:cNvGraphicFramePr>
          <p:nvPr>
            <p:ph sz="half" idx="1"/>
          </p:nvPr>
        </p:nvGraphicFramePr>
        <p:xfrm>
          <a:off x="4343401" y="4953000"/>
          <a:ext cx="159702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5" name="Equation" r:id="rId3" imgW="10236200" imgH="6438900" progId="Equation.3">
                  <p:embed/>
                </p:oleObj>
              </mc:Choice>
              <mc:Fallback>
                <p:oleObj name="Equation" r:id="rId3" imgW="10236200" imgH="6438900" progId="Equation.3">
                  <p:embed/>
                  <p:pic>
                    <p:nvPicPr>
                      <p:cNvPr id="36866" name="Object 12">
                        <a:extLst>
                          <a:ext uri="{FF2B5EF4-FFF2-40B4-BE49-F238E27FC236}">
                            <a16:creationId xmlns:a16="http://schemas.microsoft.com/office/drawing/2014/main" id="{F2CDECB9-C2C4-0044-8502-7C5A56E5A66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1" y="4953000"/>
                        <a:ext cx="1597025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7" name="Object 4">
            <a:extLst>
              <a:ext uri="{FF2B5EF4-FFF2-40B4-BE49-F238E27FC236}">
                <a16:creationId xmlns:a16="http://schemas.microsoft.com/office/drawing/2014/main" id="{C0723CC1-878B-9B4D-92AB-F63905892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315200" y="2667000"/>
          <a:ext cx="2438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" name="Equation" r:id="rId5" imgW="12585700" imgH="6731000" progId="Equation.3">
                  <p:embed/>
                </p:oleObj>
              </mc:Choice>
              <mc:Fallback>
                <p:oleObj name="Equation" r:id="rId5" imgW="12585700" imgH="6731000" progId="Equation.3">
                  <p:embed/>
                  <p:pic>
                    <p:nvPicPr>
                      <p:cNvPr id="36867" name="Object 4">
                        <a:extLst>
                          <a:ext uri="{FF2B5EF4-FFF2-40B4-BE49-F238E27FC236}">
                            <a16:creationId xmlns:a16="http://schemas.microsoft.com/office/drawing/2014/main" id="{C0723CC1-878B-9B4D-92AB-F63905892D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2667000"/>
                        <a:ext cx="2438400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8" name="Object 5">
            <a:extLst>
              <a:ext uri="{FF2B5EF4-FFF2-40B4-BE49-F238E27FC236}">
                <a16:creationId xmlns:a16="http://schemas.microsoft.com/office/drawing/2014/main" id="{68EB4F47-1DCF-1C47-A5CD-D28D7426DFC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2400" y="4114800"/>
          <a:ext cx="18288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name="Equation" r:id="rId7" imgW="12293600" imgH="4102100" progId="Equation.3">
                  <p:embed/>
                </p:oleObj>
              </mc:Choice>
              <mc:Fallback>
                <p:oleObj name="Equation" r:id="rId7" imgW="12293600" imgH="4102100" progId="Equation.3">
                  <p:embed/>
                  <p:pic>
                    <p:nvPicPr>
                      <p:cNvPr id="36868" name="Object 5">
                        <a:extLst>
                          <a:ext uri="{FF2B5EF4-FFF2-40B4-BE49-F238E27FC236}">
                            <a16:creationId xmlns:a16="http://schemas.microsoft.com/office/drawing/2014/main" id="{68EB4F47-1DCF-1C47-A5CD-D28D7426DFC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114800"/>
                        <a:ext cx="1828800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69" name="Object 6">
            <a:extLst>
              <a:ext uri="{FF2B5EF4-FFF2-40B4-BE49-F238E27FC236}">
                <a16:creationId xmlns:a16="http://schemas.microsoft.com/office/drawing/2014/main" id="{5AF96B9D-B6F1-CC41-8744-1FC679ACD84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2400" y="4724400"/>
          <a:ext cx="26670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Equation" r:id="rId9" imgW="14922500" imgH="6438900" progId="Equation.3">
                  <p:embed/>
                </p:oleObj>
              </mc:Choice>
              <mc:Fallback>
                <p:oleObj name="Equation" r:id="rId9" imgW="14922500" imgH="6438900" progId="Equation.3">
                  <p:embed/>
                  <p:pic>
                    <p:nvPicPr>
                      <p:cNvPr id="36869" name="Object 6">
                        <a:extLst>
                          <a:ext uri="{FF2B5EF4-FFF2-40B4-BE49-F238E27FC236}">
                            <a16:creationId xmlns:a16="http://schemas.microsoft.com/office/drawing/2014/main" id="{5AF96B9D-B6F1-CC41-8744-1FC679ACD84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724400"/>
                        <a:ext cx="2667000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0" name="Rectangle 7">
            <a:extLst>
              <a:ext uri="{FF2B5EF4-FFF2-40B4-BE49-F238E27FC236}">
                <a16:creationId xmlns:a16="http://schemas.microsoft.com/office/drawing/2014/main" id="{020CDDB2-1FB7-3048-85F3-3037465E0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1" y="1598147"/>
            <a:ext cx="310533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cs typeface="Times New Roman" panose="02020603050405020304" pitchFamily="18" charset="0"/>
              </a:rPr>
              <a:t>Michaelis-Menten </a:t>
            </a:r>
            <a:endParaRPr lang="en-US" altLang="en-US" sz="2800"/>
          </a:p>
        </p:txBody>
      </p:sp>
      <p:sp>
        <p:nvSpPr>
          <p:cNvPr id="36871" name="Rectangle 8">
            <a:extLst>
              <a:ext uri="{FF2B5EF4-FFF2-40B4-BE49-F238E27FC236}">
                <a16:creationId xmlns:a16="http://schemas.microsoft.com/office/drawing/2014/main" id="{35F18B2B-5E9D-F84F-82B6-1BEEAD2C01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1" y="6017569"/>
            <a:ext cx="23310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when k</a:t>
            </a:r>
            <a:r>
              <a:rPr lang="en-US" altLang="en-US" sz="1800">
                <a:cs typeface="Times New Roman" panose="02020603050405020304" pitchFamily="18" charset="0"/>
              </a:rPr>
              <a:t>2</a:t>
            </a:r>
            <a:r>
              <a:rPr lang="en-US" altLang="en-US" sz="2400">
                <a:cs typeface="Times New Roman" panose="02020603050405020304" pitchFamily="18" charset="0"/>
              </a:rPr>
              <a:t> &lt;&lt; k-1,</a:t>
            </a:r>
            <a:endParaRPr lang="en-US" altLang="en-US" sz="2400"/>
          </a:p>
        </p:txBody>
      </p:sp>
      <p:graphicFrame>
        <p:nvGraphicFramePr>
          <p:cNvPr id="36872" name="Object 9">
            <a:extLst>
              <a:ext uri="{FF2B5EF4-FFF2-40B4-BE49-F238E27FC236}">
                <a16:creationId xmlns:a16="http://schemas.microsoft.com/office/drawing/2014/main" id="{86211E00-D3B1-1544-8A94-3909E50A9C1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013576" y="5715000"/>
          <a:ext cx="3046413" cy="985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Equation" r:id="rId11" imgW="19900900" imgH="6438900" progId="Equation.3">
                  <p:embed/>
                </p:oleObj>
              </mc:Choice>
              <mc:Fallback>
                <p:oleObj name="Equation" r:id="rId11" imgW="19900900" imgH="6438900" progId="Equation.3">
                  <p:embed/>
                  <p:pic>
                    <p:nvPicPr>
                      <p:cNvPr id="36872" name="Object 9">
                        <a:extLst>
                          <a:ext uri="{FF2B5EF4-FFF2-40B4-BE49-F238E27FC236}">
                            <a16:creationId xmlns:a16="http://schemas.microsoft.com/office/drawing/2014/main" id="{86211E00-D3B1-1544-8A94-3909E50A9C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13576" y="5715000"/>
                        <a:ext cx="3046413" cy="985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3" name="Object 10">
            <a:extLst>
              <a:ext uri="{FF2B5EF4-FFF2-40B4-BE49-F238E27FC236}">
                <a16:creationId xmlns:a16="http://schemas.microsoft.com/office/drawing/2014/main" id="{08D5ADB9-34CB-D34D-90BE-A814598EBF5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2743201"/>
          <a:ext cx="2357438" cy="1319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Equation" r:id="rId13" imgW="12293600" imgH="7315200" progId="Equation.3">
                  <p:embed/>
                </p:oleObj>
              </mc:Choice>
              <mc:Fallback>
                <p:oleObj name="Equation" r:id="rId13" imgW="12293600" imgH="7315200" progId="Equation.3">
                  <p:embed/>
                  <p:pic>
                    <p:nvPicPr>
                      <p:cNvPr id="36873" name="Object 10">
                        <a:extLst>
                          <a:ext uri="{FF2B5EF4-FFF2-40B4-BE49-F238E27FC236}">
                            <a16:creationId xmlns:a16="http://schemas.microsoft.com/office/drawing/2014/main" id="{08D5ADB9-34CB-D34D-90BE-A814598EBF5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743201"/>
                        <a:ext cx="2357438" cy="1319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874" name="Object 11">
            <a:extLst>
              <a:ext uri="{FF2B5EF4-FFF2-40B4-BE49-F238E27FC236}">
                <a16:creationId xmlns:a16="http://schemas.microsoft.com/office/drawing/2014/main" id="{B860F89F-DA65-754A-AC99-6AEED6DBBF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4114801"/>
          <a:ext cx="19812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Equation" r:id="rId15" imgW="12293600" imgH="4102100" progId="Equation.3">
                  <p:embed/>
                </p:oleObj>
              </mc:Choice>
              <mc:Fallback>
                <p:oleObj name="Equation" r:id="rId15" imgW="12293600" imgH="4102100" progId="Equation.3">
                  <p:embed/>
                  <p:pic>
                    <p:nvPicPr>
                      <p:cNvPr id="36874" name="Object 11">
                        <a:extLst>
                          <a:ext uri="{FF2B5EF4-FFF2-40B4-BE49-F238E27FC236}">
                            <a16:creationId xmlns:a16="http://schemas.microsoft.com/office/drawing/2014/main" id="{B860F89F-DA65-754A-AC99-6AEED6DBBF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114801"/>
                        <a:ext cx="1981200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5" name="Rectangle 14">
            <a:extLst>
              <a:ext uri="{FF2B5EF4-FFF2-40B4-BE49-F238E27FC236}">
                <a16:creationId xmlns:a16="http://schemas.microsoft.com/office/drawing/2014/main" id="{4B2911A4-ECD5-5442-B57D-52CEC6987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1" y="1598147"/>
            <a:ext cx="276550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cs typeface="Times New Roman" panose="02020603050405020304" pitchFamily="18" charset="0"/>
              </a:rPr>
              <a:t>Briggs-Haldane </a:t>
            </a:r>
            <a:endParaRPr lang="en-US" altLang="en-US" sz="2800"/>
          </a:p>
        </p:txBody>
      </p:sp>
      <p:sp>
        <p:nvSpPr>
          <p:cNvPr id="36876" name="Rectangle 15">
            <a:extLst>
              <a:ext uri="{FF2B5EF4-FFF2-40B4-BE49-F238E27FC236}">
                <a16:creationId xmlns:a16="http://schemas.microsoft.com/office/drawing/2014/main" id="{375F5701-7598-F84C-A2BB-9FDB94CF26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000" y="2133601"/>
            <a:ext cx="19812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None/>
            </a:pPr>
            <a:r>
              <a:rPr lang="en-US" altLang="en-US" sz="2400"/>
              <a:t>d[ES]/dt ≈ 0</a:t>
            </a:r>
          </a:p>
        </p:txBody>
      </p:sp>
      <p:graphicFrame>
        <p:nvGraphicFramePr>
          <p:cNvPr id="36877" name="Object 16">
            <a:extLst>
              <a:ext uri="{FF2B5EF4-FFF2-40B4-BE49-F238E27FC236}">
                <a16:creationId xmlns:a16="http://schemas.microsoft.com/office/drawing/2014/main" id="{E8FC812F-37BC-D645-9FF8-53BC4C8648E0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3886200" y="2133600"/>
          <a:ext cx="24384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Equation" r:id="rId16" imgW="17259300" imgH="3505200" progId="Equation.3">
                  <p:embed/>
                </p:oleObj>
              </mc:Choice>
              <mc:Fallback>
                <p:oleObj name="Equation" r:id="rId16" imgW="17259300" imgH="3505200" progId="Equation.3">
                  <p:embed/>
                  <p:pic>
                    <p:nvPicPr>
                      <p:cNvPr id="36877" name="Object 16">
                        <a:extLst>
                          <a:ext uri="{FF2B5EF4-FFF2-40B4-BE49-F238E27FC236}">
                            <a16:creationId xmlns:a16="http://schemas.microsoft.com/office/drawing/2014/main" id="{E8FC812F-37BC-D645-9FF8-53BC4C8648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133600"/>
                        <a:ext cx="2438400" cy="609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878" name="Text Box 18">
            <a:extLst>
              <a:ext uri="{FF2B5EF4-FFF2-40B4-BE49-F238E27FC236}">
                <a16:creationId xmlns:a16="http://schemas.microsoft.com/office/drawing/2014/main" id="{BFDAED95-884F-714B-94AC-1270200AF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2136776"/>
            <a:ext cx="18790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Assumption:</a:t>
            </a:r>
          </a:p>
        </p:txBody>
      </p:sp>
      <p:sp>
        <p:nvSpPr>
          <p:cNvPr id="36879" name="Text Box 19">
            <a:extLst>
              <a:ext uri="{FF2B5EF4-FFF2-40B4-BE49-F238E27FC236}">
                <a16:creationId xmlns:a16="http://schemas.microsoft.com/office/drawing/2014/main" id="{36353C84-5A15-A949-BAE9-D94AE4EA4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3200401"/>
            <a:ext cx="1486304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Equation:</a:t>
            </a:r>
          </a:p>
        </p:txBody>
      </p:sp>
      <p:sp>
        <p:nvSpPr>
          <p:cNvPr id="36880" name="Text Box 20">
            <a:extLst>
              <a:ext uri="{FF2B5EF4-FFF2-40B4-BE49-F238E27FC236}">
                <a16:creationId xmlns:a16="http://schemas.microsoft.com/office/drawing/2014/main" id="{A46B7538-869C-6543-84D3-955721A89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038600"/>
            <a:ext cx="2286000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Maximum forward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reaction rate:</a:t>
            </a:r>
          </a:p>
        </p:txBody>
      </p:sp>
      <p:sp>
        <p:nvSpPr>
          <p:cNvPr id="36881" name="Text Box 21">
            <a:extLst>
              <a:ext uri="{FF2B5EF4-FFF2-40B4-BE49-F238E27FC236}">
                <a16:creationId xmlns:a16="http://schemas.microsoft.com/office/drawing/2014/main" id="{E6B41B7F-8A68-124B-964F-C58F23215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4953000"/>
            <a:ext cx="228600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/>
              <a:t>Constant: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>
            <a:extLst>
              <a:ext uri="{FF2B5EF4-FFF2-40B4-BE49-F238E27FC236}">
                <a16:creationId xmlns:a16="http://schemas.microsoft.com/office/drawing/2014/main" id="{4DFDA875-6418-4F4D-B9D0-F94C542DC8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828800" y="838200"/>
            <a:ext cx="82296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200"/>
              <a:t>Experimentally Determining Rate Parameters for </a:t>
            </a:r>
            <a:br>
              <a:rPr lang="en-US" altLang="en-US" sz="3200"/>
            </a:br>
            <a:r>
              <a:rPr lang="en-US" altLang="en-US" sz="3200"/>
              <a:t>Michaelis-Menten Type Kinetics.</a:t>
            </a:r>
            <a:br>
              <a:rPr lang="en-US" altLang="en-US" sz="3200"/>
            </a:br>
            <a:endParaRPr lang="en-US" altLang="en-US" sz="3200"/>
          </a:p>
        </p:txBody>
      </p:sp>
      <p:sp>
        <p:nvSpPr>
          <p:cNvPr id="37890" name="Rectangle 3">
            <a:extLst>
              <a:ext uri="{FF2B5EF4-FFF2-40B4-BE49-F238E27FC236}">
                <a16:creationId xmlns:a16="http://schemas.microsoft.com/office/drawing/2014/main" id="{C3AA9194-E087-1648-98E0-380405ED660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2133600" y="3886200"/>
            <a:ext cx="8153400" cy="1676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/>
              <a:t>To determine the rate parameters:</a:t>
            </a:r>
          </a:p>
          <a:p>
            <a:pPr eaLnBrk="1" hangingPunct="1">
              <a:buFontTx/>
              <a:buNone/>
            </a:pPr>
            <a:r>
              <a:rPr lang="en-US" altLang="en-US"/>
              <a:t>- Predict a specific enzyme catalysis system.</a:t>
            </a:r>
          </a:p>
          <a:p>
            <a:pPr eaLnBrk="1" hangingPunct="1">
              <a:buFontTx/>
              <a:buNone/>
            </a:pPr>
            <a:r>
              <a:rPr lang="en-US" altLang="en-US"/>
              <a:t>- Design bioreactor</a:t>
            </a:r>
          </a:p>
        </p:txBody>
      </p:sp>
      <p:graphicFrame>
        <p:nvGraphicFramePr>
          <p:cNvPr id="37891" name="Object 4">
            <a:extLst>
              <a:ext uri="{FF2B5EF4-FFF2-40B4-BE49-F238E27FC236}">
                <a16:creationId xmlns:a16="http://schemas.microsoft.com/office/drawing/2014/main" id="{1B36ED16-62A4-134D-BDCB-D0EB5DBAF166}"/>
              </a:ext>
            </a:extLst>
          </p:cNvPr>
          <p:cNvGraphicFramePr>
            <a:graphicFrameLocks noChangeAspect="1"/>
          </p:cNvGraphicFramePr>
          <p:nvPr>
            <p:ph sz="half" idx="2"/>
          </p:nvPr>
        </p:nvGraphicFramePr>
        <p:xfrm>
          <a:off x="4648200" y="2362201"/>
          <a:ext cx="2286000" cy="122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3" name="Equation" r:id="rId3" imgW="12585700" imgH="6731000" progId="Equation.3">
                  <p:embed/>
                </p:oleObj>
              </mc:Choice>
              <mc:Fallback>
                <p:oleObj name="Equation" r:id="rId3" imgW="12585700" imgH="6731000" progId="Equation.3">
                  <p:embed/>
                  <p:pic>
                    <p:nvPicPr>
                      <p:cNvPr id="37891" name="Object 4">
                        <a:extLst>
                          <a:ext uri="{FF2B5EF4-FFF2-40B4-BE49-F238E27FC236}">
                            <a16:creationId xmlns:a16="http://schemas.microsoft.com/office/drawing/2014/main" id="{1B36ED16-62A4-134D-BDCB-D0EB5DBAF16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2362201"/>
                        <a:ext cx="2286000" cy="122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3">
            <a:extLst>
              <a:ext uri="{FF2B5EF4-FFF2-40B4-BE49-F238E27FC236}">
                <a16:creationId xmlns:a16="http://schemas.microsoft.com/office/drawing/2014/main" id="{D659B830-33B7-2B4D-BB0F-FD4834F8D7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457200"/>
            <a:ext cx="8229600" cy="5638800"/>
          </a:xfrm>
        </p:spPr>
        <p:txBody>
          <a:bodyPr>
            <a:normAutofit lnSpcReduction="10000"/>
          </a:bodyPr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/>
              <a:t>The determination of Vm and Km are typically obtained from initial-rate experiments.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/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0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-A batch reactor is charged with known initial concentration of substrate [So] and enzyme [Eo] at specific conditions such as T, pH, and Ionic Strength.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000"/>
          </a:p>
          <a:p>
            <a:pPr eaLnBrk="1" hangingPunct="1">
              <a:lnSpc>
                <a:spcPct val="80000"/>
              </a:lnSpc>
              <a:buFontTx/>
              <a:buChar char="-"/>
            </a:pPr>
            <a:r>
              <a:rPr lang="en-US" altLang="en-US" sz="2400"/>
              <a:t>The product or substrate concentration is plotted against time.</a:t>
            </a:r>
          </a:p>
          <a:p>
            <a:pPr eaLnBrk="1" hangingPunct="1">
              <a:lnSpc>
                <a:spcPct val="80000"/>
              </a:lnSpc>
              <a:buFontTx/>
              <a:buChar char="-"/>
            </a:pPr>
            <a:endParaRPr lang="en-US" altLang="en-US" sz="10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- The initial slope of this curve is estimated.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		v=(d[P]/dt)</a:t>
            </a:r>
            <a:r>
              <a:rPr lang="en-US" altLang="en-US" sz="1400"/>
              <a:t> </a:t>
            </a:r>
            <a:r>
              <a:rPr lang="en-US" altLang="en-US" sz="2400"/>
              <a:t> , or = - (d[S]/dt) 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0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This value v depends on the values of [E0] and [S0].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0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- Many such experiments can be used to generate many pairs of V and [S] data, these data can be plotted as v-[S].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7" name="Picture 9">
            <a:extLst>
              <a:ext uri="{FF2B5EF4-FFF2-40B4-BE49-F238E27FC236}">
                <a16:creationId xmlns:a16="http://schemas.microsoft.com/office/drawing/2014/main" id="{5FE31ADF-DD4A-3B4F-B291-C62BD279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066801"/>
            <a:ext cx="5486400" cy="502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1" name="Object 4">
            <a:extLst>
              <a:ext uri="{FF2B5EF4-FFF2-40B4-BE49-F238E27FC236}">
                <a16:creationId xmlns:a16="http://schemas.microsoft.com/office/drawing/2014/main" id="{2252E305-6CEA-A34C-824D-015DA0F9FD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4495800"/>
          <a:ext cx="3200400" cy="1301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89" name="Equation" r:id="rId3" imgW="16675100" imgH="6731000" progId="Equation.3">
                  <p:embed/>
                </p:oleObj>
              </mc:Choice>
              <mc:Fallback>
                <p:oleObj name="Equation" r:id="rId3" imgW="16675100" imgH="6731000" progId="Equation.3">
                  <p:embed/>
                  <p:pic>
                    <p:nvPicPr>
                      <p:cNvPr id="40961" name="Object 4">
                        <a:extLst>
                          <a:ext uri="{FF2B5EF4-FFF2-40B4-BE49-F238E27FC236}">
                            <a16:creationId xmlns:a16="http://schemas.microsoft.com/office/drawing/2014/main" id="{2252E305-6CEA-A34C-824D-015DA0F9FD5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4495800"/>
                        <a:ext cx="3200400" cy="1301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2" name="Rectangle 6">
            <a:extLst>
              <a:ext uri="{FF2B5EF4-FFF2-40B4-BE49-F238E27FC236}">
                <a16:creationId xmlns:a16="http://schemas.microsoft.com/office/drawing/2014/main" id="{85FB5D7F-7DA2-054B-9A50-66749E4245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457200"/>
            <a:ext cx="8688388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u="sng">
                <a:cs typeface="Times New Roman" panose="02020603050405020304" pitchFamily="18" charset="0"/>
              </a:rPr>
              <a:t>Lineweaver-Burk Plot (Double-Reciprocal Plot) </a:t>
            </a:r>
            <a:endParaRPr lang="en-US" altLang="en-US" u="sng"/>
          </a:p>
        </p:txBody>
      </p:sp>
      <p:sp>
        <p:nvSpPr>
          <p:cNvPr id="40963" name="Rectangle 7">
            <a:extLst>
              <a:ext uri="{FF2B5EF4-FFF2-40B4-BE49-F238E27FC236}">
                <a16:creationId xmlns:a16="http://schemas.microsoft.com/office/drawing/2014/main" id="{D33694CF-1F72-B84A-8554-76316F87A0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7000" y="3551238"/>
            <a:ext cx="63071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cs typeface="Times New Roman" panose="02020603050405020304" pitchFamily="18" charset="0"/>
              </a:rPr>
              <a:t>Linearizing it in double-reciprocal form:</a:t>
            </a:r>
            <a:endParaRPr lang="en-US" altLang="en-US" sz="2800"/>
          </a:p>
        </p:txBody>
      </p:sp>
      <p:graphicFrame>
        <p:nvGraphicFramePr>
          <p:cNvPr id="40964" name="Object 11">
            <a:extLst>
              <a:ext uri="{FF2B5EF4-FFF2-40B4-BE49-F238E27FC236}">
                <a16:creationId xmlns:a16="http://schemas.microsoft.com/office/drawing/2014/main" id="{51644B38-16D7-1642-8CE8-4D8AA05A5BAB}"/>
              </a:ext>
            </a:extLst>
          </p:cNvPr>
          <p:cNvGraphicFramePr>
            <a:graphicFrameLocks noChangeAspect="1"/>
          </p:cNvGraphicFramePr>
          <p:nvPr>
            <p:ph/>
          </p:nvPr>
        </p:nvGraphicFramePr>
        <p:xfrm>
          <a:off x="4419600" y="1752601"/>
          <a:ext cx="2547938" cy="1362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0" name="Equation" r:id="rId5" imgW="12585700" imgH="6731000" progId="Equation.3">
                  <p:embed/>
                </p:oleObj>
              </mc:Choice>
              <mc:Fallback>
                <p:oleObj name="Equation" r:id="rId5" imgW="12585700" imgH="6731000" progId="Equation.3">
                  <p:embed/>
                  <p:pic>
                    <p:nvPicPr>
                      <p:cNvPr id="40964" name="Object 11">
                        <a:extLst>
                          <a:ext uri="{FF2B5EF4-FFF2-40B4-BE49-F238E27FC236}">
                            <a16:creationId xmlns:a16="http://schemas.microsoft.com/office/drawing/2014/main" id="{51644B38-16D7-1642-8CE8-4D8AA05A5BA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1752601"/>
                        <a:ext cx="2547938" cy="1362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>
            <a:extLst>
              <a:ext uri="{FF2B5EF4-FFF2-40B4-BE49-F238E27FC236}">
                <a16:creationId xmlns:a16="http://schemas.microsoft.com/office/drawing/2014/main" id="{0F022896-6023-B746-A5D4-796FCE6C05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3443278"/>
            <a:ext cx="8229600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- a slope equals to Km/Vm </a:t>
            </a:r>
            <a:endParaRPr lang="en-US" altLang="en-US" sz="2400"/>
          </a:p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2400">
                <a:cs typeface="Times New Roman" panose="02020603050405020304" pitchFamily="18" charset="0"/>
              </a:rPr>
              <a:t> y-intercept is 1/Vm.</a:t>
            </a:r>
          </a:p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2400">
                <a:cs typeface="Times New Roman" panose="02020603050405020304" pitchFamily="18" charset="0"/>
              </a:rPr>
              <a:t> More often used as it shows the independent variable [S]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and dependent variable v.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-1/v approaches infinity as [S] decreases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- gives undue weight to inaccurate measurement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made at low concentration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- give insufficient weight to more accurate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measurements at high concentration.</a:t>
            </a:r>
            <a:endParaRPr lang="en-US" altLang="en-US" sz="2400"/>
          </a:p>
        </p:txBody>
      </p:sp>
      <p:pic>
        <p:nvPicPr>
          <p:cNvPr id="41986" name="Picture 8">
            <a:extLst>
              <a:ext uri="{FF2B5EF4-FFF2-40B4-BE49-F238E27FC236}">
                <a16:creationId xmlns:a16="http://schemas.microsoft.com/office/drawing/2014/main" id="{AB734DCE-9BE7-4A47-9ACA-2318DF48D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381001"/>
            <a:ext cx="3810000" cy="2760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7" name="Rectangle 9">
            <a:extLst>
              <a:ext uri="{FF2B5EF4-FFF2-40B4-BE49-F238E27FC236}">
                <a16:creationId xmlns:a16="http://schemas.microsoft.com/office/drawing/2014/main" id="{785B0548-7C00-9E47-A3B3-72D5D9B89F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1" y="3048000"/>
            <a:ext cx="50193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- Lineweaver-Burk plot (Double-reciprocal plot).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2">
            <a:extLst>
              <a:ext uri="{FF2B5EF4-FFF2-40B4-BE49-F238E27FC236}">
                <a16:creationId xmlns:a16="http://schemas.microsoft.com/office/drawing/2014/main" id="{E9CE50B6-B317-A249-9F94-74A4AF810B0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u="sng"/>
              <a:t>Eadie-Hofstee Plot</a:t>
            </a:r>
          </a:p>
        </p:txBody>
      </p:sp>
      <p:sp>
        <p:nvSpPr>
          <p:cNvPr id="43010" name="Rectangle 6">
            <a:extLst>
              <a:ext uri="{FF2B5EF4-FFF2-40B4-BE49-F238E27FC236}">
                <a16:creationId xmlns:a16="http://schemas.microsoft.com/office/drawing/2014/main" id="{3CF1485E-3325-9844-BA66-8C3C1BAC68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275379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43011" name="Object 5">
            <a:extLst>
              <a:ext uri="{FF2B5EF4-FFF2-40B4-BE49-F238E27FC236}">
                <a16:creationId xmlns:a16="http://schemas.microsoft.com/office/drawing/2014/main" id="{8A69F8A3-4244-7F4C-8FA9-136AC9F6566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1524001"/>
          <a:ext cx="2895600" cy="1184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37" name="Equation" r:id="rId3" imgW="15214600" imgH="6146800" progId="Equation.3">
                  <p:embed/>
                </p:oleObj>
              </mc:Choice>
              <mc:Fallback>
                <p:oleObj name="Equation" r:id="rId3" imgW="15214600" imgH="6146800" progId="Equation.3">
                  <p:embed/>
                  <p:pic>
                    <p:nvPicPr>
                      <p:cNvPr id="43011" name="Object 5">
                        <a:extLst>
                          <a:ext uri="{FF2B5EF4-FFF2-40B4-BE49-F238E27FC236}">
                            <a16:creationId xmlns:a16="http://schemas.microsoft.com/office/drawing/2014/main" id="{8A69F8A3-4244-7F4C-8FA9-136AC9F6566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1524001"/>
                        <a:ext cx="2895600" cy="1184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012" name="Rectangle 7">
            <a:extLst>
              <a:ext uri="{FF2B5EF4-FFF2-40B4-BE49-F238E27FC236}">
                <a16:creationId xmlns:a16="http://schemas.microsoft.com/office/drawing/2014/main" id="{38C8CD6F-52B3-3540-A8E5-30421AA793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0" y="4737101"/>
            <a:ext cx="8458200" cy="198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- the slope is –Km</a:t>
            </a:r>
            <a:endParaRPr lang="en-US" altLang="en-US" sz="240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- y-axis intercept is Vm.</a:t>
            </a:r>
            <a:endParaRPr lang="en-US" altLang="en-US" sz="2400"/>
          </a:p>
          <a:p>
            <a:pPr>
              <a:spcBef>
                <a:spcPct val="0"/>
              </a:spcBef>
              <a:buFontTx/>
              <a:buChar char="-"/>
            </a:pPr>
            <a:r>
              <a:rPr lang="en-US" altLang="en-US" sz="2400">
                <a:cs typeface="Times New Roman" panose="02020603050405020304" pitchFamily="18" charset="0"/>
              </a:rPr>
              <a:t>Can be subject to large error since both coordinates contain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 dependent variable v,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	but there is less bias on points at low [s].</a:t>
            </a:r>
            <a:endParaRPr lang="en-US" altLang="en-US" sz="2400"/>
          </a:p>
        </p:txBody>
      </p:sp>
      <p:pic>
        <p:nvPicPr>
          <p:cNvPr id="43013" name="Picture 8">
            <a:extLst>
              <a:ext uri="{FF2B5EF4-FFF2-40B4-BE49-F238E27FC236}">
                <a16:creationId xmlns:a16="http://schemas.microsoft.com/office/drawing/2014/main" id="{A6A86064-535C-C040-A386-AE55BB5E58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1600200"/>
            <a:ext cx="3657600" cy="3543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2">
            <a:extLst>
              <a:ext uri="{FF2B5EF4-FFF2-40B4-BE49-F238E27FC236}">
                <a16:creationId xmlns:a16="http://schemas.microsoft.com/office/drawing/2014/main" id="{95DA4E2E-272C-074C-9F20-3816F79A4AD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u="sng"/>
              <a:t>Hanes-Woolf (Langmuir) Plot</a:t>
            </a:r>
          </a:p>
        </p:txBody>
      </p:sp>
      <p:sp>
        <p:nvSpPr>
          <p:cNvPr id="44034" name="Rectangle 3">
            <a:extLst>
              <a:ext uri="{FF2B5EF4-FFF2-40B4-BE49-F238E27FC236}">
                <a16:creationId xmlns:a16="http://schemas.microsoft.com/office/drawing/2014/main" id="{EE6C5C3D-493F-8448-B3A8-FEC59E5CE97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4953000"/>
            <a:ext cx="8229600" cy="1600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/>
              <a:t>- the slope is –1/Vm</a:t>
            </a:r>
          </a:p>
          <a:p>
            <a:pPr eaLnBrk="1" hangingPunct="1">
              <a:lnSpc>
                <a:spcPct val="90000"/>
              </a:lnSpc>
              <a:buFontTx/>
              <a:buChar char="-"/>
            </a:pPr>
            <a:r>
              <a:rPr lang="en-US" altLang="en-US"/>
              <a:t>y-axis intercept is Km/Vm</a:t>
            </a:r>
          </a:p>
          <a:p>
            <a:pPr eaLnBrk="1" hangingPunct="1">
              <a:lnSpc>
                <a:spcPct val="90000"/>
              </a:lnSpc>
              <a:buFontTx/>
              <a:buChar char="-"/>
            </a:pPr>
            <a:r>
              <a:rPr lang="en-US" altLang="en-US"/>
              <a:t>better fit: even weighting of the data</a:t>
            </a:r>
          </a:p>
        </p:txBody>
      </p:sp>
      <p:sp>
        <p:nvSpPr>
          <p:cNvPr id="44035" name="Rectangle 5">
            <a:extLst>
              <a:ext uri="{FF2B5EF4-FFF2-40B4-BE49-F238E27FC236}">
                <a16:creationId xmlns:a16="http://schemas.microsoft.com/office/drawing/2014/main" id="{C7DFA315-D988-A845-91A0-9C940FC415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06812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graphicFrame>
        <p:nvGraphicFramePr>
          <p:cNvPr id="44036" name="Object 4">
            <a:extLst>
              <a:ext uri="{FF2B5EF4-FFF2-40B4-BE49-F238E27FC236}">
                <a16:creationId xmlns:a16="http://schemas.microsoft.com/office/drawing/2014/main" id="{A7D2C4D4-948C-7845-9496-91757D8C95D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2286001"/>
          <a:ext cx="28956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1" name="Equation" r:id="rId3" imgW="17843500" imgH="6438900" progId="Equation.3">
                  <p:embed/>
                </p:oleObj>
              </mc:Choice>
              <mc:Fallback>
                <p:oleObj name="Equation" r:id="rId3" imgW="17843500" imgH="6438900" progId="Equation.3">
                  <p:embed/>
                  <p:pic>
                    <p:nvPicPr>
                      <p:cNvPr id="44036" name="Object 4">
                        <a:extLst>
                          <a:ext uri="{FF2B5EF4-FFF2-40B4-BE49-F238E27FC236}">
                            <a16:creationId xmlns:a16="http://schemas.microsoft.com/office/drawing/2014/main" id="{A7D2C4D4-948C-7845-9496-91757D8C95D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286001"/>
                        <a:ext cx="2895600" cy="1039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037" name="Picture 6">
            <a:extLst>
              <a:ext uri="{FF2B5EF4-FFF2-40B4-BE49-F238E27FC236}">
                <a16:creationId xmlns:a16="http://schemas.microsoft.com/office/drawing/2014/main" id="{C98E698A-7061-B947-B3DF-2DF963609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1524001"/>
            <a:ext cx="4572000" cy="322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BE4FAC0-6F91-204A-810E-1D34D9BA1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56" y="186266"/>
            <a:ext cx="5401930" cy="61924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80C88C-E47C-9C4C-9655-46AFE95D7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988" y="211693"/>
            <a:ext cx="5248656" cy="616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46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79D491-4EAF-664E-A6D1-3962EAB11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12" y="177800"/>
            <a:ext cx="5675811" cy="64424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29FC50-713C-D549-931D-219CCC973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77800"/>
            <a:ext cx="5675811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334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CFD7C3-95C9-EE4D-9A54-77EC4A24E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472" y="177800"/>
            <a:ext cx="5748528" cy="6502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7506B2-33B0-4E4F-9055-AD032A801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177800"/>
            <a:ext cx="5443728" cy="650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8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E2650120-C228-D44A-A5FB-009B0B05B96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Briggs-Haldane Approach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2A89B868-01FC-E740-9AC0-429FA308EF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600200"/>
            <a:ext cx="8229600" cy="4724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/>
              <a:t>The quasi-steady-state assumption:</a:t>
            </a:r>
            <a:endParaRPr lang="en-US" altLang="en-US"/>
          </a:p>
          <a:p>
            <a:pPr eaLnBrk="1" hangingPunct="1">
              <a:buFontTx/>
              <a:buChar char="-"/>
            </a:pPr>
            <a:r>
              <a:rPr lang="en-US" altLang="en-US"/>
              <a:t>A system (batch reactor) is used in which the initial substrate concentration [S</a:t>
            </a:r>
            <a:r>
              <a:rPr lang="en-US" altLang="en-US" baseline="-25000"/>
              <a:t>0</a:t>
            </a:r>
            <a:r>
              <a:rPr lang="en-US" altLang="en-US"/>
              <a:t>] greatly exceeds the initial enzyme concentration [E</a:t>
            </a:r>
            <a:r>
              <a:rPr lang="en-US" altLang="en-US" baseline="-25000"/>
              <a:t>0</a:t>
            </a:r>
            <a:r>
              <a:rPr lang="en-US" altLang="en-US"/>
              <a:t>].  </a:t>
            </a:r>
          </a:p>
          <a:p>
            <a:pPr eaLnBrk="1" hangingPunct="1">
              <a:buFontTx/>
              <a:buNone/>
            </a:pPr>
            <a:r>
              <a:rPr lang="en-US" altLang="en-US"/>
              <a:t>	since [E</a:t>
            </a:r>
            <a:r>
              <a:rPr lang="en-US" altLang="en-US" baseline="-25000"/>
              <a:t>0</a:t>
            </a:r>
            <a:r>
              <a:rPr lang="en-US" altLang="en-US"/>
              <a:t>] was small, </a:t>
            </a:r>
          </a:p>
          <a:p>
            <a:pPr eaLnBrk="1" hangingPunct="1">
              <a:buFontTx/>
              <a:buNone/>
            </a:pPr>
            <a:r>
              <a:rPr lang="en-US" altLang="en-US" b="1"/>
              <a:t>				d[ES]/dt ≈ 0</a:t>
            </a:r>
          </a:p>
          <a:p>
            <a:pPr eaLnBrk="1" hangingPunct="1">
              <a:buFontTx/>
              <a:buNone/>
            </a:pPr>
            <a:endParaRPr lang="en-US" altLang="en-US" sz="1000"/>
          </a:p>
          <a:p>
            <a:pPr eaLnBrk="1" hangingPunct="1">
              <a:buFontTx/>
              <a:buNone/>
            </a:pPr>
            <a:r>
              <a:rPr lang="en-US" altLang="en-US"/>
              <a:t>- It is shown that in a closed system the quasi-steady-state hypothesis is valid after a brief transient if [S0]&gt;&gt; [E0].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5">
            <a:extLst>
              <a:ext uri="{FF2B5EF4-FFF2-40B4-BE49-F238E27FC236}">
                <a16:creationId xmlns:a16="http://schemas.microsoft.com/office/drawing/2014/main" id="{D243B1B1-359B-994A-8B70-ADBF59219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1" y="0"/>
            <a:ext cx="7929563" cy="5886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770" name="Rectangle 6">
            <a:extLst>
              <a:ext uri="{FF2B5EF4-FFF2-40B4-BE49-F238E27FC236}">
                <a16:creationId xmlns:a16="http://schemas.microsoft.com/office/drawing/2014/main" id="{DB1ABEBB-6E63-D742-9998-40207B12A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95600" y="5962651"/>
            <a:ext cx="6859570" cy="9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FontTx/>
              <a:buNone/>
            </a:pPr>
            <a:r>
              <a:rPr lang="en-US" altLang="en-US" sz="2400"/>
              <a:t>The quasi-steady-state hypothesis is valid after a</a:t>
            </a:r>
          </a:p>
          <a:p>
            <a:pPr eaLnBrk="1" hangingPunct="1">
              <a:buFontTx/>
              <a:buNone/>
            </a:pPr>
            <a:r>
              <a:rPr lang="en-US" altLang="en-US" sz="2400"/>
              <a:t> brief transient in a batch system if [S0]&gt;&gt; [E0].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>
            <a:extLst>
              <a:ext uri="{FF2B5EF4-FFF2-40B4-BE49-F238E27FC236}">
                <a16:creationId xmlns:a16="http://schemas.microsoft.com/office/drawing/2014/main" id="{E618CFB0-8C63-2A40-983B-7EF5A67A49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Briggs-Haldane Approach</a:t>
            </a:r>
          </a:p>
        </p:txBody>
      </p:sp>
      <p:graphicFrame>
        <p:nvGraphicFramePr>
          <p:cNvPr id="33794" name="Object 5">
            <a:extLst>
              <a:ext uri="{FF2B5EF4-FFF2-40B4-BE49-F238E27FC236}">
                <a16:creationId xmlns:a16="http://schemas.microsoft.com/office/drawing/2014/main" id="{288C6863-FEDB-584F-BB8F-326DE155ED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124200" y="2514600"/>
          <a:ext cx="6553200" cy="1092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" name="Equation" r:id="rId3" imgW="35394900" imgH="5854700" progId="Equation.3">
                  <p:embed/>
                </p:oleObj>
              </mc:Choice>
              <mc:Fallback>
                <p:oleObj name="Equation" r:id="rId3" imgW="35394900" imgH="5854700" progId="Equation.3">
                  <p:embed/>
                  <p:pic>
                    <p:nvPicPr>
                      <p:cNvPr id="33794" name="Object 5">
                        <a:extLst>
                          <a:ext uri="{FF2B5EF4-FFF2-40B4-BE49-F238E27FC236}">
                            <a16:creationId xmlns:a16="http://schemas.microsoft.com/office/drawing/2014/main" id="{288C6863-FEDB-584F-BB8F-326DE155ED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2514600"/>
                        <a:ext cx="6553200" cy="1092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4">
            <a:extLst>
              <a:ext uri="{FF2B5EF4-FFF2-40B4-BE49-F238E27FC236}">
                <a16:creationId xmlns:a16="http://schemas.microsoft.com/office/drawing/2014/main" id="{66E63877-4208-5C47-A70B-B4944542202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19600" y="4876800"/>
          <a:ext cx="3048000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" name="Equation" r:id="rId5" imgW="15798800" imgH="6438900" progId="Equation.3">
                  <p:embed/>
                </p:oleObj>
              </mc:Choice>
              <mc:Fallback>
                <p:oleObj name="Equation" r:id="rId5" imgW="15798800" imgH="6438900" progId="Equation.3">
                  <p:embed/>
                  <p:pic>
                    <p:nvPicPr>
                      <p:cNvPr id="33795" name="Object 4">
                        <a:extLst>
                          <a:ext uri="{FF2B5EF4-FFF2-40B4-BE49-F238E27FC236}">
                            <a16:creationId xmlns:a16="http://schemas.microsoft.com/office/drawing/2014/main" id="{66E63877-4208-5C47-A70B-B4944542202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4876800"/>
                        <a:ext cx="3048000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796" name="Rectangle 6">
            <a:extLst>
              <a:ext uri="{FF2B5EF4-FFF2-40B4-BE49-F238E27FC236}">
                <a16:creationId xmlns:a16="http://schemas.microsoft.com/office/drawing/2014/main" id="{637BA6B2-E519-2246-A50B-C7C083DB7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444616"/>
            <a:ext cx="8610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cs typeface="Times New Roman" panose="02020603050405020304" pitchFamily="18" charset="0"/>
              </a:rPr>
              <a:t>With such assumption, the equation representing the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cs typeface="Times New Roman" panose="02020603050405020304" pitchFamily="18" charset="0"/>
              </a:rPr>
              <a:t>accumulation of [ES] becomes</a:t>
            </a:r>
            <a:endParaRPr lang="en-US" altLang="en-US" sz="2800"/>
          </a:p>
        </p:txBody>
      </p:sp>
      <p:sp>
        <p:nvSpPr>
          <p:cNvPr id="33797" name="Rectangle 7">
            <a:extLst>
              <a:ext uri="{FF2B5EF4-FFF2-40B4-BE49-F238E27FC236}">
                <a16:creationId xmlns:a16="http://schemas.microsoft.com/office/drawing/2014/main" id="{66C78951-8AF7-7548-84AC-FCAB23BA2A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401" y="4112569"/>
            <a:ext cx="523893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Solving this algebraic equation yields</a:t>
            </a:r>
            <a:endParaRPr lang="en-US" altLang="en-US"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>
            <a:extLst>
              <a:ext uri="{FF2B5EF4-FFF2-40B4-BE49-F238E27FC236}">
                <a16:creationId xmlns:a16="http://schemas.microsoft.com/office/drawing/2014/main" id="{77A0E4C8-4E0D-D048-84A0-39A0B87D03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Briggs-Haldane Approach</a:t>
            </a:r>
          </a:p>
        </p:txBody>
      </p:sp>
      <p:graphicFrame>
        <p:nvGraphicFramePr>
          <p:cNvPr id="35842" name="Object 5">
            <a:extLst>
              <a:ext uri="{FF2B5EF4-FFF2-40B4-BE49-F238E27FC236}">
                <a16:creationId xmlns:a16="http://schemas.microsoft.com/office/drawing/2014/main" id="{D8D73127-B8FC-0446-92EF-BF863F50A35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429000" y="2209801"/>
          <a:ext cx="4724400" cy="1400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" name="Equation" r:id="rId3" imgW="32181800" imgH="9359900" progId="Equation.3">
                  <p:embed/>
                </p:oleObj>
              </mc:Choice>
              <mc:Fallback>
                <p:oleObj name="Equation" r:id="rId3" imgW="32181800" imgH="9359900" progId="Equation.3">
                  <p:embed/>
                  <p:pic>
                    <p:nvPicPr>
                      <p:cNvPr id="35842" name="Object 5">
                        <a:extLst>
                          <a:ext uri="{FF2B5EF4-FFF2-40B4-BE49-F238E27FC236}">
                            <a16:creationId xmlns:a16="http://schemas.microsoft.com/office/drawing/2014/main" id="{D8D73127-B8FC-0446-92EF-BF863F50A35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2209801"/>
                        <a:ext cx="4724400" cy="1400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4">
            <a:extLst>
              <a:ext uri="{FF2B5EF4-FFF2-40B4-BE49-F238E27FC236}">
                <a16:creationId xmlns:a16="http://schemas.microsoft.com/office/drawing/2014/main" id="{FC3041E8-A450-F04F-AB4E-1805DF9DF4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3657600"/>
          <a:ext cx="243840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8" name="Equation" r:id="rId5" imgW="12585700" imgH="6731000" progId="Equation.3">
                  <p:embed/>
                </p:oleObj>
              </mc:Choice>
              <mc:Fallback>
                <p:oleObj name="Equation" r:id="rId5" imgW="12585700" imgH="6731000" progId="Equation.3">
                  <p:embed/>
                  <p:pic>
                    <p:nvPicPr>
                      <p:cNvPr id="35843" name="Object 4">
                        <a:extLst>
                          <a:ext uri="{FF2B5EF4-FFF2-40B4-BE49-F238E27FC236}">
                            <a16:creationId xmlns:a16="http://schemas.microsoft.com/office/drawing/2014/main" id="{FC3041E8-A450-F04F-AB4E-1805DF9DF4F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3657600"/>
                        <a:ext cx="2438400" cy="128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4" name="Rectangle 6">
            <a:extLst>
              <a:ext uri="{FF2B5EF4-FFF2-40B4-BE49-F238E27FC236}">
                <a16:creationId xmlns:a16="http://schemas.microsoft.com/office/drawing/2014/main" id="{75300944-194B-3046-A72C-B720021429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1704332"/>
            <a:ext cx="583204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Then the product formation rate becomes</a:t>
            </a:r>
            <a:endParaRPr lang="en-US" altLang="en-US" sz="2400"/>
          </a:p>
        </p:txBody>
      </p:sp>
      <p:sp>
        <p:nvSpPr>
          <p:cNvPr id="35845" name="Rectangle 7">
            <a:extLst>
              <a:ext uri="{FF2B5EF4-FFF2-40B4-BE49-F238E27FC236}">
                <a16:creationId xmlns:a16="http://schemas.microsoft.com/office/drawing/2014/main" id="{2C59E56D-C71D-654A-BD41-D89E96E6B6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3635" y="36237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5846" name="Text Box 8">
            <a:extLst>
              <a:ext uri="{FF2B5EF4-FFF2-40B4-BE49-F238E27FC236}">
                <a16:creationId xmlns:a16="http://schemas.microsoft.com/office/drawing/2014/main" id="{A8792A32-7562-4F4B-B1AC-E581EA5F02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09914" y="3849689"/>
            <a:ext cx="97174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Then,</a:t>
            </a:r>
          </a:p>
        </p:txBody>
      </p:sp>
      <p:graphicFrame>
        <p:nvGraphicFramePr>
          <p:cNvPr id="35847" name="Object 10">
            <a:extLst>
              <a:ext uri="{FF2B5EF4-FFF2-40B4-BE49-F238E27FC236}">
                <a16:creationId xmlns:a16="http://schemas.microsoft.com/office/drawing/2014/main" id="{386F7E26-DA30-094E-9F99-A485AE58FE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05200" y="5029200"/>
          <a:ext cx="1828800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Equation" r:id="rId7" imgW="12293600" imgH="4102100" progId="Equation.3">
                  <p:embed/>
                </p:oleObj>
              </mc:Choice>
              <mc:Fallback>
                <p:oleObj name="Equation" r:id="rId7" imgW="12293600" imgH="4102100" progId="Equation.3">
                  <p:embed/>
                  <p:pic>
                    <p:nvPicPr>
                      <p:cNvPr id="35847" name="Object 10">
                        <a:extLst>
                          <a:ext uri="{FF2B5EF4-FFF2-40B4-BE49-F238E27FC236}">
                            <a16:creationId xmlns:a16="http://schemas.microsoft.com/office/drawing/2014/main" id="{386F7E26-DA30-094E-9F99-A485AE58FEB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5029200"/>
                        <a:ext cx="1828800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8" name="Object 9">
            <a:extLst>
              <a:ext uri="{FF2B5EF4-FFF2-40B4-BE49-F238E27FC236}">
                <a16:creationId xmlns:a16="http://schemas.microsoft.com/office/drawing/2014/main" id="{C950A637-9360-2942-A317-16104AEC55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5638800"/>
          <a:ext cx="2667000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Equation" r:id="rId9" imgW="14922500" imgH="6438900" progId="Equation.3">
                  <p:embed/>
                </p:oleObj>
              </mc:Choice>
              <mc:Fallback>
                <p:oleObj name="Equation" r:id="rId9" imgW="14922500" imgH="6438900" progId="Equation.3">
                  <p:embed/>
                  <p:pic>
                    <p:nvPicPr>
                      <p:cNvPr id="35848" name="Object 9">
                        <a:extLst>
                          <a:ext uri="{FF2B5EF4-FFF2-40B4-BE49-F238E27FC236}">
                            <a16:creationId xmlns:a16="http://schemas.microsoft.com/office/drawing/2014/main" id="{C950A637-9360-2942-A317-16104AEC553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5638800"/>
                        <a:ext cx="2667000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9" name="Rectangle 11">
            <a:extLst>
              <a:ext uri="{FF2B5EF4-FFF2-40B4-BE49-F238E27FC236}">
                <a16:creationId xmlns:a16="http://schemas.microsoft.com/office/drawing/2014/main" id="{B989A0DB-B7A4-E04D-A12B-0072D2C138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2201" y="5026969"/>
            <a:ext cx="11769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Where </a:t>
            </a:r>
            <a:endParaRPr lang="en-US" altLang="en-US" sz="2400"/>
          </a:p>
        </p:txBody>
      </p:sp>
      <p:sp>
        <p:nvSpPr>
          <p:cNvPr id="35850" name="Rectangle 12">
            <a:extLst>
              <a:ext uri="{FF2B5EF4-FFF2-40B4-BE49-F238E27FC236}">
                <a16:creationId xmlns:a16="http://schemas.microsoft.com/office/drawing/2014/main" id="{E2DF3498-2D41-AB49-B3FA-04267A778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5026969"/>
            <a:ext cx="550984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 </a:t>
            </a:r>
            <a:r>
              <a:rPr lang="en-US" altLang="en-US" sz="2000">
                <a:cs typeface="Times New Roman" panose="02020603050405020304" pitchFamily="18" charset="0"/>
              </a:rPr>
              <a:t>same as that for rapid equilibrium assumption.</a:t>
            </a:r>
            <a:endParaRPr lang="en-US" altLang="en-US" sz="2000"/>
          </a:p>
        </p:txBody>
      </p:sp>
      <p:sp>
        <p:nvSpPr>
          <p:cNvPr id="35851" name="Rectangle 13">
            <a:extLst>
              <a:ext uri="{FF2B5EF4-FFF2-40B4-BE49-F238E27FC236}">
                <a16:creationId xmlns:a16="http://schemas.microsoft.com/office/drawing/2014/main" id="{9AB706DF-55DB-E841-8D14-BB3752EFA4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1" y="5788969"/>
            <a:ext cx="232146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when K</a:t>
            </a:r>
            <a:r>
              <a:rPr lang="en-US" altLang="en-US" sz="1800">
                <a:cs typeface="Times New Roman" panose="02020603050405020304" pitchFamily="18" charset="0"/>
              </a:rPr>
              <a:t>2</a:t>
            </a:r>
            <a:r>
              <a:rPr lang="en-US" altLang="en-US" sz="2400">
                <a:cs typeface="Times New Roman" panose="02020603050405020304" pitchFamily="18" charset="0"/>
              </a:rPr>
              <a:t> &lt;&lt; k</a:t>
            </a:r>
            <a:r>
              <a:rPr lang="en-US" altLang="en-US" sz="2000">
                <a:cs typeface="Times New Roman" panose="02020603050405020304" pitchFamily="18" charset="0"/>
              </a:rPr>
              <a:t>-1,</a:t>
            </a:r>
            <a:endParaRPr lang="en-US" altLang="en-US" sz="2000"/>
          </a:p>
        </p:txBody>
      </p:sp>
      <p:graphicFrame>
        <p:nvGraphicFramePr>
          <p:cNvPr id="35852" name="Object 14">
            <a:extLst>
              <a:ext uri="{FF2B5EF4-FFF2-40B4-BE49-F238E27FC236}">
                <a16:creationId xmlns:a16="http://schemas.microsoft.com/office/drawing/2014/main" id="{F7D68749-BFE8-9C41-8FA1-DF6F85263FB5}"/>
              </a:ext>
            </a:extLst>
          </p:cNvPr>
          <p:cNvGraphicFramePr>
            <a:graphicFrameLocks noChangeAspect="1"/>
          </p:cNvGraphicFramePr>
          <p:nvPr>
            <p:ph idx="1"/>
          </p:nvPr>
        </p:nvGraphicFramePr>
        <p:xfrm>
          <a:off x="7315200" y="5554664"/>
          <a:ext cx="243840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Equation" r:id="rId11" imgW="15798800" imgH="6438900" progId="Equation.3">
                  <p:embed/>
                </p:oleObj>
              </mc:Choice>
              <mc:Fallback>
                <p:oleObj name="Equation" r:id="rId11" imgW="15798800" imgH="6438900" progId="Equation.3">
                  <p:embed/>
                  <p:pic>
                    <p:nvPicPr>
                      <p:cNvPr id="35852" name="Object 14">
                        <a:extLst>
                          <a:ext uri="{FF2B5EF4-FFF2-40B4-BE49-F238E27FC236}">
                            <a16:creationId xmlns:a16="http://schemas.microsoft.com/office/drawing/2014/main" id="{F7D68749-BFE8-9C41-8FA1-DF6F85263F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5200" y="5554664"/>
                        <a:ext cx="2438400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2">
            <a:extLst>
              <a:ext uri="{FF2B5EF4-FFF2-40B4-BE49-F238E27FC236}">
                <a16:creationId xmlns:a16="http://schemas.microsoft.com/office/drawing/2014/main" id="{87708E76-8908-A64C-B33A-518568FBEC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Briggs-Haldane Approach</a:t>
            </a:r>
          </a:p>
        </p:txBody>
      </p:sp>
      <p:graphicFrame>
        <p:nvGraphicFramePr>
          <p:cNvPr id="34818" name="Object 6">
            <a:extLst>
              <a:ext uri="{FF2B5EF4-FFF2-40B4-BE49-F238E27FC236}">
                <a16:creationId xmlns:a16="http://schemas.microsoft.com/office/drawing/2014/main" id="{E3A4668C-E2F9-3346-9360-E933E464A6E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886201" y="2057401"/>
          <a:ext cx="3700463" cy="557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" name="Equation" r:id="rId3" imgW="15214600" imgH="3505200" progId="Equation.3">
                  <p:embed/>
                </p:oleObj>
              </mc:Choice>
              <mc:Fallback>
                <p:oleObj name="Equation" r:id="rId3" imgW="15214600" imgH="3505200" progId="Equation.3">
                  <p:embed/>
                  <p:pic>
                    <p:nvPicPr>
                      <p:cNvPr id="34818" name="Object 6">
                        <a:extLst>
                          <a:ext uri="{FF2B5EF4-FFF2-40B4-BE49-F238E27FC236}">
                            <a16:creationId xmlns:a16="http://schemas.microsoft.com/office/drawing/2014/main" id="{E3A4668C-E2F9-3346-9360-E933E464A6E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1" y="2057401"/>
                        <a:ext cx="3700463" cy="557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19" name="Object 5">
            <a:extLst>
              <a:ext uri="{FF2B5EF4-FFF2-40B4-BE49-F238E27FC236}">
                <a16:creationId xmlns:a16="http://schemas.microsoft.com/office/drawing/2014/main" id="{02CBE143-2580-844A-8390-DE83609E4EB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38600" y="3352800"/>
          <a:ext cx="327660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2" name="Equation" r:id="rId5" imgW="24282400" imgH="6731000" progId="Equation.3">
                  <p:embed/>
                </p:oleObj>
              </mc:Choice>
              <mc:Fallback>
                <p:oleObj name="Equation" r:id="rId5" imgW="24282400" imgH="6731000" progId="Equation.3">
                  <p:embed/>
                  <p:pic>
                    <p:nvPicPr>
                      <p:cNvPr id="34819" name="Object 5">
                        <a:extLst>
                          <a:ext uri="{FF2B5EF4-FFF2-40B4-BE49-F238E27FC236}">
                            <a16:creationId xmlns:a16="http://schemas.microsoft.com/office/drawing/2014/main" id="{02CBE143-2580-844A-8390-DE83609E4E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352800"/>
                        <a:ext cx="327660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0" name="Object 4">
            <a:extLst>
              <a:ext uri="{FF2B5EF4-FFF2-40B4-BE49-F238E27FC236}">
                <a16:creationId xmlns:a16="http://schemas.microsoft.com/office/drawing/2014/main" id="{10FBB666-55D3-7E48-8BD7-32E0B33AB3F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5029200"/>
          <a:ext cx="2819400" cy="1200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Equation" r:id="rId7" imgW="21361400" imgH="9359900" progId="Equation.3">
                  <p:embed/>
                </p:oleObj>
              </mc:Choice>
              <mc:Fallback>
                <p:oleObj name="Equation" r:id="rId7" imgW="21361400" imgH="9359900" progId="Equation.3">
                  <p:embed/>
                  <p:pic>
                    <p:nvPicPr>
                      <p:cNvPr id="34820" name="Object 4">
                        <a:extLst>
                          <a:ext uri="{FF2B5EF4-FFF2-40B4-BE49-F238E27FC236}">
                            <a16:creationId xmlns:a16="http://schemas.microsoft.com/office/drawing/2014/main" id="{10FBB666-55D3-7E48-8BD7-32E0B33AB3FD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5029200"/>
                        <a:ext cx="2819400" cy="1200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821" name="Rectangle 7">
            <a:extLst>
              <a:ext uri="{FF2B5EF4-FFF2-40B4-BE49-F238E27FC236}">
                <a16:creationId xmlns:a16="http://schemas.microsoft.com/office/drawing/2014/main" id="{7D59C244-9897-F747-93B9-3573E535CE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1" y="1445569"/>
            <a:ext cx="739176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Substituting the enzyme mass conservation equation</a:t>
            </a:r>
            <a:endParaRPr lang="en-US" altLang="en-US" sz="2400"/>
          </a:p>
        </p:txBody>
      </p:sp>
      <p:sp>
        <p:nvSpPr>
          <p:cNvPr id="34822" name="Rectangle 8">
            <a:extLst>
              <a:ext uri="{FF2B5EF4-FFF2-40B4-BE49-F238E27FC236}">
                <a16:creationId xmlns:a16="http://schemas.microsoft.com/office/drawing/2014/main" id="{4D61B0B4-33C3-E84B-BC45-954874D457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664769"/>
            <a:ext cx="4004622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in the above equation yields</a:t>
            </a:r>
            <a:endParaRPr lang="en-US" altLang="en-US" sz="2400"/>
          </a:p>
        </p:txBody>
      </p:sp>
      <p:sp>
        <p:nvSpPr>
          <p:cNvPr id="34823" name="Rectangle 9">
            <a:extLst>
              <a:ext uri="{FF2B5EF4-FFF2-40B4-BE49-F238E27FC236}">
                <a16:creationId xmlns:a16="http://schemas.microsoft.com/office/drawing/2014/main" id="{D69233A2-12E6-224C-9931-B3B90206A2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4417369"/>
            <a:ext cx="470032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cs typeface="Times New Roman" panose="02020603050405020304" pitchFamily="18" charset="0"/>
              </a:rPr>
              <a:t>Using [S] to represent [ES] yields</a:t>
            </a:r>
            <a:endParaRPr lang="en-US" altLang="en-US"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518</Words>
  <Application>Microsoft Macintosh PowerPoint</Application>
  <PresentationFormat>Widescreen</PresentationFormat>
  <Paragraphs>73</Paragraphs>
  <Slides>17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Microsoft Equation 3.0</vt:lpstr>
      <vt:lpstr>Enzyme and Growth Kinetics</vt:lpstr>
      <vt:lpstr>PowerPoint Presentation</vt:lpstr>
      <vt:lpstr>PowerPoint Presentation</vt:lpstr>
      <vt:lpstr>PowerPoint Presentation</vt:lpstr>
      <vt:lpstr>Briggs-Haldane Approach</vt:lpstr>
      <vt:lpstr>PowerPoint Presentation</vt:lpstr>
      <vt:lpstr>Briggs-Haldane Approach</vt:lpstr>
      <vt:lpstr>Briggs-Haldane Approach</vt:lpstr>
      <vt:lpstr>Briggs-Haldane Approach</vt:lpstr>
      <vt:lpstr>Comparison of the Two Approaches</vt:lpstr>
      <vt:lpstr>Experimentally Determining Rate Parameters for  Michaelis-Menten Type Kinetics. </vt:lpstr>
      <vt:lpstr>PowerPoint Presentation</vt:lpstr>
      <vt:lpstr>PowerPoint Presentation</vt:lpstr>
      <vt:lpstr>PowerPoint Presentation</vt:lpstr>
      <vt:lpstr>PowerPoint Presentation</vt:lpstr>
      <vt:lpstr>Eadie-Hofstee Plot</vt:lpstr>
      <vt:lpstr>Hanes-Woolf (Langmuir)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 Santhosh Kumar Devarai</dc:creator>
  <cp:lastModifiedBy>Dr Santhosh Kumar Devarai</cp:lastModifiedBy>
  <cp:revision>7</cp:revision>
  <dcterms:created xsi:type="dcterms:W3CDTF">2021-10-13T04:29:47Z</dcterms:created>
  <dcterms:modified xsi:type="dcterms:W3CDTF">2021-10-20T04:05:56Z</dcterms:modified>
</cp:coreProperties>
</file>